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275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052560" y="2926080"/>
            <a:ext cx="237744" cy="1005840"/>
          </a:xfrm>
          <a:prstGeom prst="roundRect">
            <a:avLst>
              <a:gd name="adj" fmla="val 50000"/>
            </a:avLst>
          </a:prstGeom>
          <a:solidFill>
            <a:srgbClr val="69BE28">
              <a:alpha val="6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436608" y="2560320"/>
            <a:ext cx="237744" cy="1737360"/>
          </a:xfrm>
          <a:prstGeom prst="roundRect">
            <a:avLst>
              <a:gd name="adj" fmla="val 50000"/>
            </a:avLst>
          </a:prstGeom>
          <a:solidFill>
            <a:srgbClr val="69BE28">
              <a:alpha val="6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820656" y="2240280"/>
            <a:ext cx="237744" cy="237744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6" name="Shape 4"/>
          <p:cNvSpPr/>
          <p:nvPr/>
        </p:nvSpPr>
        <p:spPr>
          <a:xfrm>
            <a:off x="10204704" y="2514600"/>
            <a:ext cx="237744" cy="1828800"/>
          </a:xfrm>
          <a:prstGeom prst="roundRect">
            <a:avLst>
              <a:gd name="adj" fmla="val 50000"/>
            </a:avLst>
          </a:prstGeom>
          <a:solidFill>
            <a:srgbClr val="69BE28">
              <a:alpha val="6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588752" y="2834640"/>
            <a:ext cx="237744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6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33172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STELLA INSIGHTS MOBILE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21792" y="269748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Handoff: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Flows &amp; States Walkthrough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640080" y="461772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Phase 1 build · Sign-In &amp; Access, Insights, Alerts, Conversations, Customers, Account</a:t>
            </a:r>
            <a:endParaRPr lang="en-US" sz="14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leadership review · August 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2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Insights (Service Dashboard)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landing tab after sign-in — STELLA's performance summarized for a service manager at a glance.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2 · INSIGHTS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Dashboard — the new landing tab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14-dashboard-insight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74650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61848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default screen after every unlock — not Alerts, not Conversations.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2768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14884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Hero card leads with the plain-English headline (“STELLA answered 425 calls and booked 129 appointments”) before any chart.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0720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67919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scannable KPIs — Total Calls, Handling Rate, Autonomous Rate — each with a period-over-period delta badge.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33756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20954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cards below break out Call Volume, Appointments Booked, and Avg Talk Time with progress bars and one-line plain-language captions.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867912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73989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date-range pill at top drives every number on the screen.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2 · INSIGHTS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Date Range — presets and a capped custom picker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15-daterange-shee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Range presets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16-customrange-shee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Range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Today, Last 7 Days, Last 30 Days, Month to Date, Last Month, or a fully custom range.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Insights itself has no lookback limit — but the same sheet, opened from Alerts, caps Custom Range to the last 30 days and shows an explicit hint why.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distinction (Insights: unlimited history, Alerts: 30 days) is a real product decision worth confirming is still correct before build.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3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Alerts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surfacing of the calls that need a human — grouped by day, filterable by type, actionable inline.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3 · ALERTS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Alerts feed — grouped, filtered, actionable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25-alerts-lis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74650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61848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alert types: Appt Booked, New Customer, Booking Hangup, Cancelled, Failed Transfer, Low CSAT, New Caller, Recall, Voicemail.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2768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14884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Unread alerts get a left accent bar; each shows time-since, contact, and a type pill.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0720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67919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Voicemail alerts play inline with a real transcript-style waveform and scrub position.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33756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20954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actions are contextual: known contacts get Call + Text; unresolved/no-number alerts fall back to “View more.”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867912"/>
            <a:ext cx="91440" cy="91440"/>
          </a:xfrm>
          <a:prstGeom prst="roundRect">
            <a:avLst>
              <a:gd name="adj" fmla="val 20000"/>
            </a:avLst>
          </a:prstGeom>
          <a:solidFill>
            <a:srgbClr val="B45309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73989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is capped at 30 days — an end-of-list note tells the user to widen the date range to look further back.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4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Conversations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SMS-style inbox, one thread per phone number — whether or not that number matches a known customer.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4 · CONVERSATIONS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Inbox and thread detail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28-conversations-lis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Conversations inbox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29-conversation-threa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 detail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Sorted most-recent-first; every row previews the last message with a direction indicator (sent vs. received) and a “You:” prefix when it was outbound.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a thread pulls in the customer's name and vehicle automatically when the number matches a record.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viewing the consolidated “all rooftops” group, each thread also carries a location tag — since a conversation could belong to any rooftop in the group.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4 · CONVERSATIONS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Compose: known customer vs. unknown number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33-compose-suggestion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customer match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34-compose-no-match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customer record found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deliberate, explicit design decision — not a gap.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Typing a name searches customer + alert-only contacts live. Typing a phone number checks it against every known record.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match shows the customer's name, phone, and vehicle in a green confirmation banner before sending.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unmatched number still lets staff start the thread — clearly labeled “No customer record found” — rather than blocking outreach to someone not yet in the system.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5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dealership's customer record list — searchable, filterable, and reachable in one tap.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5 · CUSTOMERS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Records — search, filter, jump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35-customers-lis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74650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61848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Grouped alphabetically with a tap-to-jump A–Z sidebar, like a native Contacts app.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27685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14884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Filters: All, Recent (last 5 by contact date), No Name (caller-ID-only records with nothing to alphabetize — grouped under “#”).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0720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67919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toggle flips A–Z / Z–A; unnamed records always sort last regardless of direction.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33756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20954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Tapping any row opens a real conversation thread with vehicle and last-contact context already attached.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867912"/>
            <a:ext cx="91440" cy="91440"/>
          </a:xfrm>
          <a:prstGeom prst="roundRect">
            <a:avLst>
              <a:gd name="adj" fmla="val 20000"/>
            </a:avLst>
          </a:prstGeom>
          <a:solidFill>
            <a:srgbClr val="B45309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73989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star/“Saved” filter exists in the data model but is intentionally hidden — there's no way to save a customer yet.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&amp; SCOPE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walkthrough covers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346704" cy="4206240"/>
          </a:xfrm>
          <a:prstGeom prst="roundRect">
            <a:avLst>
              <a:gd name="adj" fmla="val 2186"/>
            </a:avLst>
          </a:prstGeom>
          <a:solidFill>
            <a:srgbClr val="F1F5F9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920240"/>
            <a:ext cx="502920" cy="502920"/>
          </a:xfrm>
          <a:prstGeom prst="roundRect">
            <a:avLst>
              <a:gd name="adj" fmla="val 21818"/>
            </a:avLst>
          </a:prstGeom>
          <a:solidFill>
            <a:srgbClr val="13294F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9BE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2606040"/>
            <a:ext cx="27980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It's a working prototype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291840"/>
            <a:ext cx="2798064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as real HTML/CSS/JS — not static mockups. Every screenshot in this deck is a live, interactive state of the app, driven from the actual Figma “Sign In,” “Profile,” and “MVP Phase 1” specs.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23944" y="1600200"/>
            <a:ext cx="3346704" cy="4206240"/>
          </a:xfrm>
          <a:prstGeom prst="roundRect">
            <a:avLst>
              <a:gd name="adj" fmla="val 2186"/>
            </a:avLst>
          </a:prstGeom>
          <a:solidFill>
            <a:srgbClr val="F1F5F9"/>
          </a:solidFill>
          <a:ln/>
        </p:spPr>
      </p:sp>
      <p:sp>
        <p:nvSpPr>
          <p:cNvPr id="10" name="Shape 8"/>
          <p:cNvSpPr/>
          <p:nvPr/>
        </p:nvSpPr>
        <p:spPr>
          <a:xfrm>
            <a:off x="4398264" y="1920240"/>
            <a:ext cx="502920" cy="502920"/>
          </a:xfrm>
          <a:prstGeom prst="roundRect">
            <a:avLst>
              <a:gd name="adj" fmla="val 21818"/>
            </a:avLst>
          </a:prstGeom>
          <a:solidFill>
            <a:srgbClr val="13294F"/>
          </a:solidFill>
          <a:ln/>
        </p:spPr>
      </p:sp>
      <p:sp>
        <p:nvSpPr>
          <p:cNvPr id="11" name="Text 9"/>
          <p:cNvSpPr/>
          <p:nvPr/>
        </p:nvSpPr>
        <p:spPr>
          <a:xfrm>
            <a:off x="4398264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9BE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398264" y="2606040"/>
            <a:ext cx="27980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is not the shipped app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398264" y="3291840"/>
            <a:ext cx="2798064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design/engineering reference build used to validate flows before native iOS/Android implementation. Some actions (Call, voice messages, Privacy &amp; Support) are intentionally stubbed — see the “Known Gaps” slide.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699248" y="1600200"/>
            <a:ext cx="3346704" cy="4206240"/>
          </a:xfrm>
          <a:prstGeom prst="roundRect">
            <a:avLst>
              <a:gd name="adj" fmla="val 2186"/>
            </a:avLst>
          </a:prstGeom>
          <a:solidFill>
            <a:srgbClr val="F1F5F9"/>
          </a:solidFill>
          <a:ln/>
        </p:spPr>
      </p:sp>
      <p:sp>
        <p:nvSpPr>
          <p:cNvPr id="15" name="Shape 13"/>
          <p:cNvSpPr/>
          <p:nvPr/>
        </p:nvSpPr>
        <p:spPr>
          <a:xfrm>
            <a:off x="7973568" y="1920240"/>
            <a:ext cx="502920" cy="502920"/>
          </a:xfrm>
          <a:prstGeom prst="roundRect">
            <a:avLst>
              <a:gd name="adj" fmla="val 21818"/>
            </a:avLst>
          </a:prstGeom>
          <a:solidFill>
            <a:srgbClr val="13294F"/>
          </a:solidFill>
          <a:ln/>
        </p:spPr>
      </p:sp>
      <p:sp>
        <p:nvSpPr>
          <p:cNvPr id="16" name="Text 14"/>
          <p:cNvSpPr/>
          <p:nvPr/>
        </p:nvSpPr>
        <p:spPr>
          <a:xfrm>
            <a:off x="7973568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9BE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973568" y="2606040"/>
            <a:ext cx="279806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core flows, end to end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973568" y="3291840"/>
            <a:ext cx="2798064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Sign-In &amp; Access, Insights (Service Dashboard), Alerts, Conversations, Customers, and Account &amp; Settings — including every branch, error, and empty state we could exercise.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6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&amp; Settings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Identity, notification preferences, and multi-rooftop access — all provisioned by the dealership group's SSO, not self-service.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6 · ACCOUNT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sheet and Profile &amp; Account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17-account-shee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sheet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18-profile-accou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&amp; Account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avatar in the top bar opens a bottom sheet with identity, the current rooftop, and links to Profile, Notifications, Privacy, and Support.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lets staff edit their own name, phone, and photo (photo upload works locally in this build) and toggle Face ID and Preferred Language.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under “Managed by your dealership” — email, role, rooftop access, sign-in method — is locked and provisioned centrally, not editable here.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6 · ACCOUNT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Notifications — 12 alert types, granular control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21-notification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83794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70992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 the full Figma alert-types list — each with its own icon (star, repeat, phone-transfer, etc.), not one generic bell.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368296"/>
            <a:ext cx="91440" cy="91440"/>
          </a:xfrm>
          <a:prstGeom prst="roundRect">
            <a:avLst>
              <a:gd name="adj" fmla="val 20000"/>
            </a:avLst>
          </a:prstGeom>
          <a:solidFill>
            <a:srgbClr val="B45309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24028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of the 12 are permanently greyed out: Appointments Booked, Appointments Rescheduled, Caller Ended Call (No Engagement).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9864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77063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three are “not configured for this rooftop” — a dealer-level capability gap, not a bug, but worth a tooltip so it doesn't read as broken.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42900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30098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switch here is fully stateful across the session.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959352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83133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 Hours and notification Scope were both removed from this pass — flag if leadership still wants them for launch.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6 · ACCOUNT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Rooftop Access &amp; multi-rooftop switching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39-rooftop-acces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88366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75564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can be granted access to multiple rooftops within a group (here: 3 of 4 in Riverside Auto Group).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41401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286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itself is read-only in this screen — changes route to the group's IT admin, not a self-service toggle.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94436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81635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building icon on Insights, Alerts, and Customers opens a live “Switch Rooftop” sheet, including a consolidated “all rooftops” group view.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47472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34670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Switching rooftops updates state everywhere at once — Face ID screen, account sheet, conversation location tags — in this build.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CROSS-CUTTING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Patterns that repeat across every flow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F1F5F9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1947672"/>
            <a:ext cx="109728" cy="384048"/>
          </a:xfrm>
          <a:prstGeom prst="roundRect">
            <a:avLst>
              <a:gd name="adj" fmla="val 25000"/>
            </a:avLst>
          </a:prstGeom>
          <a:solidFill>
            <a:srgbClr val="69BE28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189280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Search + filter pills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51560" y="237744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Alerts, Conversations, and Customers all use the same pattern: a search box plus horizontally-scrolling filter pills, applied live with no “apply” step.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989320" y="169164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F1F5F9"/>
          </a:solidFill>
          <a:ln/>
        </p:spPr>
      </p:sp>
      <p:sp>
        <p:nvSpPr>
          <p:cNvPr id="9" name="Shape 7"/>
          <p:cNvSpPr/>
          <p:nvPr/>
        </p:nvSpPr>
        <p:spPr>
          <a:xfrm>
            <a:off x="6245352" y="1947672"/>
            <a:ext cx="109728" cy="384048"/>
          </a:xfrm>
          <a:prstGeom prst="roundRect">
            <a:avLst>
              <a:gd name="adj" fmla="val 25000"/>
            </a:avLst>
          </a:prstGeom>
          <a:solidFill>
            <a:srgbClr val="69BE28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189280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Empty states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92240" y="237744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conversations yet,” “No customers found,” “No messages with this number yet” — every list has a designed empty state, not a blank screen.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88620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F1F5F9"/>
          </a:solidFill>
          <a:ln/>
        </p:spPr>
      </p:sp>
      <p:sp>
        <p:nvSpPr>
          <p:cNvPr id="13" name="Shape 11"/>
          <p:cNvSpPr/>
          <p:nvPr/>
        </p:nvSpPr>
        <p:spPr>
          <a:xfrm>
            <a:off x="804672" y="4142232"/>
            <a:ext cx="109728" cy="384048"/>
          </a:xfrm>
          <a:prstGeom prst="roundRect">
            <a:avLst>
              <a:gd name="adj" fmla="val 25000"/>
            </a:avLst>
          </a:prstGeom>
          <a:solidFill>
            <a:srgbClr val="69BE28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408736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Toasts for stubbed actions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457200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not fully built (Call, voice messages, Privacy &amp; Support, Session management) responds with a toast instead of failing silently — keeps the flow honest during review.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989320" y="388620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F1F5F9"/>
          </a:solidFill>
          <a:ln/>
        </p:spPr>
      </p:sp>
      <p:sp>
        <p:nvSpPr>
          <p:cNvPr id="17" name="Shape 15"/>
          <p:cNvSpPr/>
          <p:nvPr/>
        </p:nvSpPr>
        <p:spPr>
          <a:xfrm>
            <a:off x="6245352" y="4142232"/>
            <a:ext cx="109728" cy="384048"/>
          </a:xfrm>
          <a:prstGeom prst="roundRect">
            <a:avLst>
              <a:gd name="adj" fmla="val 25000"/>
            </a:avLst>
          </a:prstGeom>
          <a:solidFill>
            <a:srgbClr val="69BE28"/>
          </a:solidFill>
          <a:ln/>
        </p:spPr>
      </p:sp>
      <p:sp>
        <p:nvSpPr>
          <p:cNvPr id="18" name="Text 16"/>
          <p:cNvSpPr/>
          <p:nvPr/>
        </p:nvSpPr>
        <p:spPr>
          <a:xfrm>
            <a:off x="6492240" y="408736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Live, stateful controls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92240" y="457200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Countdown timers, attempt counters, switches, sort toggles, and rooftop context all persist and update in real time within a session — this isn't a click-through mock.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DEV TEAM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Known gaps &amp; stubbed behavior in this build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bugs — deliberate placeholders in a design/flow prototype. Each needs a real decision before native build.</a:t>
            </a:r>
            <a:endParaRPr lang="en-US" sz="13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4389120"/>
                <a:gridCol w="420624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 behavior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What's needed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Alerts — “Call” button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Shows a toast (“Calling…”) instead of placing a real call.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Needs telephony integration decision (native dialer vs. in-app VoIP).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Conversations — voice messages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 button shows “coming soon.”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 whether voice notes are in scope for MVP Phase 1 or a later phase.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Keyboard — caps lock, 123/emoji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Mocked iOS keyboard is functional for text entry only; those keys toast.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Non-issue on a real device (native keyboard) — mocked here only because a prototype can't summon the OS one.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Customers — “Saved” / star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model and filter logic exist; the UI entry point is hidden.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design yet for how/where staff would save a customer — needs a decision, not just re-enabling.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Account sheet — Privacy &amp; Data, Help &amp; Support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Both show a toast placeholder.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Content and destination (in-app page vs. external link) still undefined.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Profile — Active sessions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Row shows a toast placeholder.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Session management UI not yet designed.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Rooftop — “All my rooftops” consolidated view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Toast placeholder from the Rooftop Access screen (the Switch Rooftop sheet's group view does work).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Reconcile the two entry points so both lead to the same real experience.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Sign-out confirm sheet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Minor animation glitch: cancelling doesn't fully retract off-screen on a repeat open in this HTML build.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CSS/transition-timing issue specific to this prototype technology — flag for QA, unlikely to recur in native.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2750">
              <a:alpha val="4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DISCUSSION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Decisions we need from leadership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5544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5544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43000" y="149961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Telephony: does “Call” dial out from the native phone app, or does STELLA need in-app VoIP for MVP Phase 1?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94360" y="22677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43000" y="2212848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messages in Conversations — in scope for this phase, or deferred?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94360" y="29809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12" name="Text 10"/>
          <p:cNvSpPr/>
          <p:nvPr/>
        </p:nvSpPr>
        <p:spPr>
          <a:xfrm>
            <a:off x="594360" y="29809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43000" y="292608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“Saved” customers — do we design this now, or explicitly cut it from MVP Phase 1 and remove the hidden filter?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94360" y="36941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36941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43000" y="363931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 Hours and notification Scope were dropped from Notifications — confirm that's intentional for launch.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94360" y="44074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44074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43000" y="4352544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Alerts' 30-day history cap vs. Insights' unlimited lookback — confirm this asymmetry is the intended policy.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94360" y="51206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69BE28"/>
          </a:solidFill>
          <a:ln/>
        </p:spPr>
      </p:sp>
      <p:sp>
        <p:nvSpPr>
          <p:cNvPr id="21" name="Text 19"/>
          <p:cNvSpPr/>
          <p:nvPr/>
        </p:nvSpPr>
        <p:spPr>
          <a:xfrm>
            <a:off x="594360" y="51206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329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43000" y="506577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&amp; Data / Help &amp; Support content — who owns writing this, and is it in-app or a web hand-off?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screen &amp; state inventory</a:t>
            </a:r>
            <a:endParaRPr lang="en-US" sz="24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68680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Flow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Screens &amp; states covered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Sign-In &amp; Access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Face ID unlock, Launch (email-first), Provider/SSO sheet, Password sign-in (fresh + error), No rooftop assigned, Reset request, Reset sent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Insights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Service Dashboard, Date Range sheet, Custom Range sheet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Alerts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Alert feed (9 types × filter/search), voicemail playback, Call/Text actions, 30-day cap notice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Conversations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Inbox (All/Customers/Unknown), thread detail, composer + mocked keyboard, Compose (match / no-match)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Customers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Record list (All/Recent/No Name), A–Z sort + jump bar, search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Account &amp; Settings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Account sheet, Profile &amp; Account, Notifications (12 types), Rooftop Access, Switch Rooftop / multi-tenant, Sign Out confirm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Global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81D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Bottom tab bar, Quick Actions sheet, toasts, empty states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app is put together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persistent bottom tab bar plus two navigation patterns layered on top — the same model Insights Mobile uses everywhere.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188720" y="1920240"/>
            <a:ext cx="1828800" cy="868680"/>
          </a:xfrm>
          <a:prstGeom prst="roundRect">
            <a:avLst>
              <a:gd name="adj" fmla="val 10526"/>
            </a:avLst>
          </a:prstGeom>
          <a:solidFill>
            <a:srgbClr val="13294F"/>
          </a:solidFill>
          <a:ln/>
        </p:spPr>
      </p:sp>
      <p:sp>
        <p:nvSpPr>
          <p:cNvPr id="6" name="Text 4"/>
          <p:cNvSpPr/>
          <p:nvPr/>
        </p:nvSpPr>
        <p:spPr>
          <a:xfrm>
            <a:off x="1188720" y="1920240"/>
            <a:ext cx="1828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154680" y="1920240"/>
            <a:ext cx="1828800" cy="868680"/>
          </a:xfrm>
          <a:prstGeom prst="roundRect">
            <a:avLst>
              <a:gd name="adj" fmla="val 10526"/>
            </a:avLst>
          </a:prstGeom>
          <a:solidFill>
            <a:srgbClr val="13294F"/>
          </a:solidFill>
          <a:ln/>
        </p:spPr>
      </p:sp>
      <p:sp>
        <p:nvSpPr>
          <p:cNvPr id="8" name="Text 6"/>
          <p:cNvSpPr/>
          <p:nvPr/>
        </p:nvSpPr>
        <p:spPr>
          <a:xfrm>
            <a:off x="3154680" y="1920240"/>
            <a:ext cx="1828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Conversations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120640" y="1920240"/>
            <a:ext cx="1828800" cy="868680"/>
          </a:xfrm>
          <a:prstGeom prst="roundRect">
            <a:avLst>
              <a:gd name="adj" fmla="val 10526"/>
            </a:avLst>
          </a:prstGeom>
          <a:solidFill>
            <a:srgbClr val="69BE28"/>
          </a:solidFill>
          <a:ln/>
        </p:spPr>
      </p:sp>
      <p:sp>
        <p:nvSpPr>
          <p:cNvPr id="10" name="Text 8"/>
          <p:cNvSpPr/>
          <p:nvPr/>
        </p:nvSpPr>
        <p:spPr>
          <a:xfrm>
            <a:off x="5120640" y="1920240"/>
            <a:ext cx="1828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(Voice FAB)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086600" y="1920240"/>
            <a:ext cx="1828800" cy="868680"/>
          </a:xfrm>
          <a:prstGeom prst="roundRect">
            <a:avLst>
              <a:gd name="adj" fmla="val 10526"/>
            </a:avLst>
          </a:prstGeom>
          <a:solidFill>
            <a:srgbClr val="13294F"/>
          </a:solidFill>
          <a:ln/>
        </p:spPr>
      </p:sp>
      <p:sp>
        <p:nvSpPr>
          <p:cNvPr id="12" name="Text 10"/>
          <p:cNvSpPr/>
          <p:nvPr/>
        </p:nvSpPr>
        <p:spPr>
          <a:xfrm>
            <a:off x="7086600" y="1920240"/>
            <a:ext cx="1828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052560" y="1920240"/>
            <a:ext cx="1828800" cy="868680"/>
          </a:xfrm>
          <a:prstGeom prst="roundRect">
            <a:avLst>
              <a:gd name="adj" fmla="val 10526"/>
            </a:avLst>
          </a:prstGeom>
          <a:solidFill>
            <a:srgbClr val="13294F"/>
          </a:solidFill>
          <a:ln/>
        </p:spPr>
      </p:sp>
      <p:sp>
        <p:nvSpPr>
          <p:cNvPr id="14" name="Text 12"/>
          <p:cNvSpPr/>
          <p:nvPr/>
        </p:nvSpPr>
        <p:spPr>
          <a:xfrm>
            <a:off x="9052560" y="1920240"/>
            <a:ext cx="1828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88720" y="2926080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tab bar — switching tabs resets that tab's own navigation stack (no back-history), matching standard iOS tab behavior.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520440"/>
            <a:ext cx="146304" cy="822960"/>
          </a:xfrm>
          <a:prstGeom prst="roundRect">
            <a:avLst>
              <a:gd name="adj" fmla="val 18750"/>
            </a:avLst>
          </a:prstGeom>
          <a:solidFill>
            <a:srgbClr val="69BE28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35204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Pushed screens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246120" y="352044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&amp; Account, Notifications, Rooftop Access, a Conversation thread, Compose — each slides in with a Back button and its own place in the stack.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434840"/>
            <a:ext cx="146304" cy="822960"/>
          </a:xfrm>
          <a:prstGeom prst="roundRect">
            <a:avLst>
              <a:gd name="adj" fmla="val 18750"/>
            </a:avLst>
          </a:prstGeom>
          <a:solidFill>
            <a:srgbClr val="69BE28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434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Bottom sheets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46120" y="443484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menu, Sign Out confirm, Quick Actions, Date Range, Custom Range, Switch Rooftop — modal overlays that don't touch the navigation stack; a backdrop tap or grabber dismisses them.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5349240"/>
            <a:ext cx="146304" cy="822960"/>
          </a:xfrm>
          <a:prstGeom prst="roundRect">
            <a:avLst>
              <a:gd name="adj" fmla="val 18750"/>
            </a:avLst>
          </a:prstGeom>
          <a:solidFill>
            <a:srgbClr val="69BE28"/>
          </a:solidFill>
          <a:ln/>
        </p:spPr>
      </p:sp>
      <p:sp>
        <p:nvSpPr>
          <p:cNvPr id="23" name="Text 21"/>
          <p:cNvSpPr/>
          <p:nvPr/>
        </p:nvSpPr>
        <p:spPr>
          <a:xfrm>
            <a:off x="868680" y="53492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In-app browser sheet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246120" y="534924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SSO / Okta “provider sheet” during sign-in — visually distinct from the app's own bottom sheets to signal it's a hand-off to the dealership's identity provider.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329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/ 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21792" y="28346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Sign-In &amp; Access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97764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Email-first launch, domain-based routing to SSO or a STELLA password, Face ID return visits, and the access-not-provisioned dead end.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332720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625328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917936" y="2560320"/>
            <a:ext cx="182880" cy="1737360"/>
          </a:xfrm>
          <a:prstGeom prst="roundRect">
            <a:avLst>
              <a:gd name="adj" fmla="val 50000"/>
            </a:avLst>
          </a:prstGeom>
          <a:solidFill>
            <a:srgbClr val="69BE28"/>
          </a:solidFill>
          <a:ln/>
        </p:spPr>
      </p:sp>
      <p:sp>
        <p:nvSpPr>
          <p:cNvPr id="8" name="Shape 6"/>
          <p:cNvSpPr/>
          <p:nvPr/>
        </p:nvSpPr>
        <p:spPr>
          <a:xfrm>
            <a:off x="11210544" y="2834640"/>
            <a:ext cx="182880" cy="118872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503152" y="3108960"/>
            <a:ext cx="182880" cy="640080"/>
          </a:xfrm>
          <a:prstGeom prst="roundRect">
            <a:avLst>
              <a:gd name="adj" fmla="val 50000"/>
            </a:avLst>
          </a:prstGeom>
          <a:solidFill>
            <a:srgbClr val="69BE28">
              <a:alpha val="55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· SIGN-IN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Returning users: Face ID unlock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01-faceid-unlock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83794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70992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launches land here.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36829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24028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 opens straight to Face ID for a signed-in device — no email, no password.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9864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77063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who's signed in, the current rooftop, and a live count of waiting alerts — useful context before you're even in.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42900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30098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Auto-unlocks after ~1.8s to simulate the OS Face ID prompt; tapping the scan tile unlocks immediately.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959352"/>
            <a:ext cx="91440" cy="91440"/>
          </a:xfrm>
          <a:prstGeom prst="roundRect">
            <a:avLst>
              <a:gd name="adj" fmla="val 20000"/>
            </a:avLst>
          </a:prstGeom>
          <a:solidFill>
            <a:srgbClr val="B45309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83133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“Use password instead” and “Switch account” both drop back to the email-first Launch screen.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· SIGN-IN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First-time / signed-out: email-first Launch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778240" y="868680"/>
            <a:ext cx="2535448" cy="5303520"/>
          </a:xfrm>
          <a:prstGeom prst="roundRect">
            <a:avLst>
              <a:gd name="adj" fmla="val 7574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33020" dist="11430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98357" y="888797"/>
            <a:ext cx="2495215" cy="5263286"/>
          </a:xfrm>
          <a:prstGeom prst="roundRect">
            <a:avLst>
              <a:gd name="adj" fmla="val 6541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02-launch-email-firs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869680" y="960120"/>
            <a:ext cx="2352568" cy="5120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50589" y="1690726"/>
            <a:ext cx="38405" cy="118872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750589" y="2061972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750589" y="2512771"/>
            <a:ext cx="38405" cy="228600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02935" y="1876349"/>
            <a:ext cx="38405" cy="420624"/>
          </a:xfrm>
          <a:prstGeom prst="roundRect">
            <a:avLst>
              <a:gd name="adj" fmla="val 40000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4360" y="1837944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1709928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field. No upfront SSO-vs-password choice.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94360" y="2368296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224028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user just enters their work email — the domain silently decides what happens next.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94360" y="2898648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2770632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downtowntoyota.com → routes to the dealership's SSO provider (Okta).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94360" y="3429000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18" name="Text 15"/>
          <p:cNvSpPr/>
          <p:nvPr/>
        </p:nvSpPr>
        <p:spPr>
          <a:xfrm>
            <a:off x="841248" y="3300984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other domain → reveals the STELLA password screen in place.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94360" y="3959352"/>
            <a:ext cx="91440" cy="91440"/>
          </a:xfrm>
          <a:prstGeom prst="roundRect">
            <a:avLst>
              <a:gd name="adj" fmla="val 20000"/>
            </a:avLst>
          </a:prstGeom>
          <a:solidFill>
            <a:srgbClr val="69BE28"/>
          </a:solidFill>
          <a:ln/>
        </p:spPr>
      </p:sp>
      <p:sp>
        <p:nvSpPr>
          <p:cNvPr id="20" name="Text 17"/>
          <p:cNvSpPr/>
          <p:nvPr/>
        </p:nvSpPr>
        <p:spPr>
          <a:xfrm>
            <a:off x="841248" y="3831336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“Can't sign in?” hands off to a STELLA admin contact — there's no self-serve account recovery from this screen.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· SIGN-IN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SSO hand-off: success vs. “not provisioned”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09-provider-sheet-ss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Okta sheet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12-noacces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rooftop assigned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Federated domains open a mocked identity-provider sheet, styled deliberately differently from STELLA's own bottom sheets so it reads as a hand-off.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Signing in there succeeds to Insights for a provisioned account — but if Okta confirms identity while STELLA has no rooftop attached to that user, they land on “No rooftop assigned yet” instead.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screen shows what was verified, names the group IT contact, and offers “Request access” — no support ticket needed for the most common day-one problem.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· SIGN-IN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STELLA password: fresh vs. incorrect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03-signin-password-fresh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 attempt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04-signin-password-error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EE2E2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Incorrect password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Shown for dealerships without a connected identity provider (no branching UI — the email domain alone decides).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wrong password swaps the heading to “Welcome back,” shows a live attempts-remaining counter, and outlines the field in red.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eye icon really toggles visibility. “Forgot?” becomes bold “Reset password” once an error is showing — a small but deliberate nudge toward recovery after a failed attempt.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9B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1 · SIGN-IN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81D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Password reset: request → sent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203454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4962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6" name="Image 0" descr="/tmp/insights/shots/06-reset-reques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103120" y="1691640"/>
            <a:ext cx="1848447" cy="40233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1380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380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380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01208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03454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203454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reset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829300" y="1623060"/>
            <a:ext cx="1985607" cy="4160520"/>
          </a:xfrm>
          <a:prstGeom prst="roundRect">
            <a:avLst>
              <a:gd name="adj" fmla="val 7253"/>
            </a:avLst>
          </a:prstGeom>
          <a:solidFill>
            <a:srgbClr val="2B2B2E"/>
          </a:solidFill>
          <a:ln w="9525">
            <a:solidFill>
              <a:srgbClr val="48484C"/>
            </a:solidFill>
            <a:prstDash val="solid"/>
          </a:ln>
          <a:effectLst>
            <a:outerShdw sx="100000" sy="100000" kx="0" ky="0" algn="bl" rotWithShape="0" blurRad="24765" dist="8573" dir="5400000">
              <a:srgbClr val="000000">
                <a:alpha val="35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844388" y="1638148"/>
            <a:ext cx="1955431" cy="4130345"/>
          </a:xfrm>
          <a:prstGeom prst="roundRect">
            <a:avLst>
              <a:gd name="adj" fmla="val 6260"/>
            </a:avLst>
          </a:prstGeom>
          <a:solidFill>
            <a:srgbClr val="000000"/>
          </a:solidFill>
          <a:ln/>
        </p:spPr>
      </p:sp>
      <p:pic>
        <p:nvPicPr>
          <p:cNvPr id="15" name="Image 1" descr="/tmp/insights/shots/07-reset-s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97880" y="1691640"/>
            <a:ext cx="1848447" cy="40233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808561" y="2267941"/>
            <a:ext cx="28804" cy="89154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808561" y="2559177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08561" y="2912821"/>
            <a:ext cx="28804" cy="171450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7806842" y="2413559"/>
            <a:ext cx="28804" cy="315468"/>
          </a:xfrm>
          <a:prstGeom prst="roundRect">
            <a:avLst>
              <a:gd name="adj" fmla="val 39999"/>
            </a:avLst>
          </a:prstGeom>
          <a:solidFill>
            <a:srgbClr val="1E1E20"/>
          </a:solidFill>
          <a:ln w="6350">
            <a:solidFill>
              <a:srgbClr val="3A3A3D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829300" y="5929884"/>
            <a:ext cx="1985607" cy="36576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/>
        </p:spPr>
      </p:sp>
      <p:sp>
        <p:nvSpPr>
          <p:cNvPr id="21" name="Text 17"/>
          <p:cNvSpPr/>
          <p:nvPr/>
        </p:nvSpPr>
        <p:spPr>
          <a:xfrm>
            <a:off x="5829300" y="5929884"/>
            <a:ext cx="198560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81D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sent — live countdown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7863840" y="1737360"/>
            <a:ext cx="3749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Unfederated accounts only (SSO dealerships reset through their own IdP).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“Check your email” screen runs two live timers: a 30-minute link expiry and a short resend cooldown — both counting down in real time in this build.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security, the copy says the same confirmation shows whether or not an account exists for that address.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358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2026-08-20T15:32:24Z</dcterms:created>
  <dcterms:modified xsi:type="dcterms:W3CDTF">2026-08-20T15:32:24Z</dcterms:modified>
</cp:coreProperties>
</file>